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exen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ae29d73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ae29d73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ae29d736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ae29d73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ae29d736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ae29d736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afe130a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afe130a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ae29d736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ae29d736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ae29d736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ae29d736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ae29d736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ae29d736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ae29d736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ae29d736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ae29d736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ae29d736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ad58b104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ad58b104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ad58b10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ad58b10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ad58b104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ad58b104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ad58b10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ad58b10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ae29d73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ae29d73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ae29d73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ae29d73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ae29d73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ae29d73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ad58b104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ad58b10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ae29d736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ae29d736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ata.nasdaq.com/databases/WB" TargetMode="External"/><Relationship Id="rId4" Type="http://schemas.openxmlformats.org/officeDocument/2006/relationships/hyperlink" Target="https://data.nasdaq.com/databases/WB" TargetMode="External"/><Relationship Id="rId5" Type="http://schemas.openxmlformats.org/officeDocument/2006/relationships/hyperlink" Target="https://www.sciencedirect.com/science/article/pii/S1877042813039219/pdf?md5=2f1d19f39e2992d569dba5bf91526578&amp;pid=1-s2.0-S1877042813039219-main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87850" y="1595750"/>
            <a:ext cx="7968300" cy="12438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340000" dist="952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Impact of School Enrollment on Economic </a:t>
            </a:r>
            <a:r>
              <a:rPr b="1" lang="en" sz="3200">
                <a:solidFill>
                  <a:schemeClr val="dk1"/>
                </a:solidFill>
                <a:highlight>
                  <a:srgbClr val="329650"/>
                </a:highlight>
                <a:latin typeface="Lexend"/>
                <a:ea typeface="Lexend"/>
                <a:cs typeface="Lexend"/>
                <a:sym typeface="Lexend"/>
              </a:rPr>
              <a:t>Growth</a:t>
            </a:r>
            <a:endParaRPr b="1" sz="3200">
              <a:solidFill>
                <a:schemeClr val="lt2"/>
              </a:solidFill>
              <a:highlight>
                <a:srgbClr val="329650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2225" y="3907000"/>
            <a:ext cx="344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Bayanmunkh Delgersaikhan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Tuguldur Bayartulga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Tenuun Erdenesugar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479525" y="3907000"/>
            <a:ext cx="344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Python for Data science and AI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Hamza Rafik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Lexend"/>
                <a:ea typeface="Lexend"/>
                <a:cs typeface="Lexend"/>
                <a:sym typeface="Lexend"/>
              </a:rPr>
              <a:t>2024.10.14</a:t>
            </a:r>
            <a:endParaRPr sz="1200">
              <a:solidFill>
                <a:srgbClr val="CCCCCC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27600" y="3710125"/>
            <a:ext cx="2611500" cy="13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 amt="95000"/>
          </a:blip>
          <a:srcRect b="0" l="0" r="0" t="0"/>
          <a:stretch/>
        </p:blipFill>
        <p:spPr>
          <a:xfrm>
            <a:off x="322128" y="2077346"/>
            <a:ext cx="2611548" cy="1828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000000">
                <a:alpha val="28000"/>
              </a:srgbClr>
            </a:outerShdw>
          </a:effectLst>
        </p:spPr>
      </p:pic>
      <p:sp>
        <p:nvSpPr>
          <p:cNvPr id="59" name="Google Shape;59;p13"/>
          <p:cNvSpPr/>
          <p:nvPr/>
        </p:nvSpPr>
        <p:spPr>
          <a:xfrm>
            <a:off x="7039425" y="3710125"/>
            <a:ext cx="1387800" cy="13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6830185" y="2167310"/>
            <a:ext cx="1828595" cy="182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17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300">
                <a:latin typeface="Lexend"/>
                <a:ea typeface="Lexend"/>
                <a:cs typeface="Lexend"/>
                <a:sym typeface="Lexend"/>
              </a:rPr>
              <a:t>Testing our hypothesis using t-test</a:t>
            </a:r>
            <a:endParaRPr sz="2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00" y="829825"/>
            <a:ext cx="8659580" cy="40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129575" y="4129200"/>
            <a:ext cx="8258700" cy="791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711125" y="1091025"/>
            <a:ext cx="65298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Hypothesis-2</a:t>
            </a:r>
            <a:r>
              <a:rPr i="1" lang="en" sz="1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i="1" sz="1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Countries with higher </a:t>
            </a:r>
            <a:r>
              <a:rPr i="1" lang="en" sz="14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secondary</a:t>
            </a:r>
            <a:r>
              <a:rPr i="1" lang="en" sz="1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school enrollment rates experience faster GDP growth than those with lower enrollment rates.</a:t>
            </a:r>
            <a:endParaRPr i="1" sz="1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7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Lexend"/>
                <a:ea typeface="Lexend"/>
                <a:cs typeface="Lexend"/>
                <a:sym typeface="Lexend"/>
              </a:rPr>
              <a:t>Conclusion:</a:t>
            </a:r>
            <a:r>
              <a:rPr lang="en" sz="2320">
                <a:latin typeface="Lexend"/>
                <a:ea typeface="Lexend"/>
                <a:cs typeface="Lexend"/>
                <a:sym typeface="Lexend"/>
              </a:rPr>
              <a:t> Hypothesis-2</a:t>
            </a:r>
            <a:endParaRPr sz="232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11125" y="2426277"/>
            <a:ext cx="74517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Both </a:t>
            </a:r>
            <a:r>
              <a:rPr lang="en" sz="18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18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secondary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school enrollment rates </a:t>
            </a:r>
            <a:r>
              <a:rPr lang="en" sz="18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do not show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 statistically significant impact on GDP growth.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relationship with economic growth may depend on additional variables or conditions.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018700"/>
            <a:ext cx="85206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Hypothesis-3:</a:t>
            </a: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School enrollment rates on GDP growth differ across countries at different stages of development, with </a:t>
            </a:r>
            <a:r>
              <a:rPr b="1" lang="en" sz="1600">
                <a:solidFill>
                  <a:srgbClr val="202124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lower-income countries</a:t>
            </a: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Haiti) experiencing a stronger positive effect compared to </a:t>
            </a:r>
            <a:r>
              <a:rPr b="1" lang="en" sz="160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middle-income countries</a:t>
            </a: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India) and </a:t>
            </a:r>
            <a:r>
              <a:rPr b="1" lang="en" sz="160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high-income countries</a:t>
            </a: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the United States)</a:t>
            </a:r>
            <a:endParaRPr sz="16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Research question:</a:t>
            </a: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Is there any relationship between school enrollment rates and GDP growth, across countries at different stages of development?</a:t>
            </a:r>
            <a:endParaRPr sz="16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983850" y="253100"/>
            <a:ext cx="717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Hypothesis-3 &amp; Research question</a:t>
            </a:r>
            <a:endParaRPr b="1"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-12" y="14845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Scatterplot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: School Enrollment and GDP Growth By Country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88" y="794600"/>
            <a:ext cx="5724234" cy="4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1038513"/>
            <a:ext cx="4307350" cy="292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Lexend"/>
                <a:ea typeface="Lexend"/>
                <a:cs typeface="Lexend"/>
                <a:sym typeface="Lexend"/>
              </a:rPr>
              <a:t>School Enrollment</a:t>
            </a:r>
            <a:r>
              <a:rPr lang="en" sz="2320">
                <a:latin typeface="Lexend"/>
                <a:ea typeface="Lexend"/>
                <a:cs typeface="Lexend"/>
                <a:sym typeface="Lexend"/>
              </a:rPr>
              <a:t> &amp; GDP Growth over time</a:t>
            </a:r>
            <a:endParaRPr sz="232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950" y="1038525"/>
            <a:ext cx="4307350" cy="290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643950" y="949650"/>
            <a:ext cx="7856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Haiti: </a:t>
            </a: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T-Test: 0.3745   P-Value: 0.7192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A very small difference between the two groups.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The difference is not statistically significant.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No meaningful impact on GDP growth.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India: </a:t>
            </a: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T-Test: 2.0298   P-Value: 0.0673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A moderate difference in GDP growth between countries with high and low school enrollment rates.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The difference is marginally insignificant.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A potential relationship between school enrollment and GDP growth, but it’s </a:t>
            </a:r>
            <a:r>
              <a:rPr lang="en">
                <a:solidFill>
                  <a:srgbClr val="EFEFEF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not strong enough</a:t>
            </a: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at the 95% confidence level.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United States: </a:t>
            </a: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T-Test: 1.2424   P-Value: 0.2541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A small difference between the two groups.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The difference is not statistically significant. 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Other factors might be playing a larger role in driving economic growth.</a:t>
            </a:r>
            <a:endParaRPr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335450" y="231500"/>
            <a:ext cx="78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Testing our hypothesis using t-test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711166" y="2464265"/>
            <a:ext cx="7436400" cy="24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9405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30"/>
              <a:buFont typeface="Lexend"/>
              <a:buChar char="●"/>
            </a:pP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Haiti and the United States show </a:t>
            </a:r>
            <a:r>
              <a:rPr b="1" lang="en" sz="1430">
                <a:solidFill>
                  <a:srgbClr val="EFEFEF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no significant relationship</a:t>
            </a: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between school enrollment and GDP growth</a:t>
            </a:r>
            <a:endParaRPr sz="143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9405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30"/>
              <a:buFont typeface="Lexend"/>
              <a:buChar char="●"/>
            </a:pP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Other factors are </a:t>
            </a:r>
            <a:r>
              <a:rPr i="1"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likely</a:t>
            </a: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influencing their economies. </a:t>
            </a:r>
            <a:endParaRPr sz="143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9405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30"/>
              <a:buFont typeface="Lexend"/>
              <a:buChar char="●"/>
            </a:pP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In Haiti's case, low school enrollment and other development challenges could dilute the effect of education on economic growth. </a:t>
            </a:r>
            <a:endParaRPr sz="143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9405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30"/>
              <a:buFont typeface="Lexend"/>
              <a:buChar char="●"/>
            </a:pP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India shows a </a:t>
            </a:r>
            <a:r>
              <a:rPr b="1"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potential</a:t>
            </a: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but </a:t>
            </a:r>
            <a:r>
              <a:rPr lang="en" sz="1430" u="sng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not statistically significant </a:t>
            </a: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relationship.</a:t>
            </a:r>
            <a:endParaRPr sz="143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9405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30"/>
              <a:buFont typeface="Lexend"/>
              <a:buChar char="●"/>
            </a:pPr>
            <a:r>
              <a:rPr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Suggests that the impact of education on growth is more noticeable in </a:t>
            </a:r>
            <a:r>
              <a:rPr b="1" lang="en" sz="143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middle-income countries</a:t>
            </a:r>
            <a:r>
              <a:rPr b="1" lang="en" sz="143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43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30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Lexend"/>
                <a:ea typeface="Lexend"/>
                <a:cs typeface="Lexend"/>
                <a:sym typeface="Lexend"/>
              </a:rPr>
              <a:t>Conclusion:</a:t>
            </a:r>
            <a:r>
              <a:rPr lang="en" sz="2320">
                <a:latin typeface="Lexend"/>
                <a:ea typeface="Lexend"/>
                <a:cs typeface="Lexend"/>
                <a:sym typeface="Lexend"/>
              </a:rPr>
              <a:t> Hypothesis-3</a:t>
            </a:r>
            <a:endParaRPr b="1" sz="232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869870" y="875581"/>
            <a:ext cx="727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Hypothesis-3:</a:t>
            </a:r>
            <a:r>
              <a:rPr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i="1" sz="12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School enrollment rates on GDP growth differ across countries at different stages of development, with </a:t>
            </a:r>
            <a:r>
              <a:rPr b="1" i="1" lang="en" sz="1200">
                <a:solidFill>
                  <a:srgbClr val="202124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lower-income countries</a:t>
            </a:r>
            <a:r>
              <a:rPr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Haiti) experiencing a stronger positive effect compared to </a:t>
            </a:r>
            <a:r>
              <a:rPr b="1" i="1" lang="en" sz="120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middle-income countries</a:t>
            </a:r>
            <a:r>
              <a:rPr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India) and </a:t>
            </a:r>
            <a:r>
              <a:rPr b="1" i="1" lang="en" sz="120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high-income countries</a:t>
            </a:r>
            <a:r>
              <a:rPr i="1" lang="en" sz="12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(e.g., the United States)</a:t>
            </a:r>
            <a:endParaRPr i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32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CONCLUSION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450650" y="1140900"/>
            <a:ext cx="81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Font typeface="Lexend"/>
              <a:buChar char="●"/>
            </a:pP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Our findings show that </a:t>
            </a:r>
            <a:r>
              <a:rPr lang="en" sz="1900">
                <a:solidFill>
                  <a:srgbClr val="EFEFEF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school enrollment rates alone do not significantly impact GDP growth</a:t>
            </a: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. While education is important, other factors like economic policies and infrastructure play a larger role.</a:t>
            </a:r>
            <a:endParaRPr sz="19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00"/>
              <a:buFont typeface="Lexend"/>
              <a:buChar char="●"/>
            </a:pP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However</a:t>
            </a: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, a case study by conducted Taşel and Bayarçelik (2013) found a </a:t>
            </a:r>
            <a:r>
              <a:rPr lang="en" sz="1900">
                <a:solidFill>
                  <a:srgbClr val="EFEFEF"/>
                </a:solidFill>
                <a:highlight>
                  <a:srgbClr val="6AA84F"/>
                </a:highlight>
                <a:latin typeface="Lexend"/>
                <a:ea typeface="Lexend"/>
                <a:cs typeface="Lexend"/>
                <a:sym typeface="Lexend"/>
              </a:rPr>
              <a:t>positive relationship</a:t>
            </a: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between school enrollment and GDP growth in </a:t>
            </a:r>
            <a:r>
              <a:rPr b="1"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Turkey</a:t>
            </a:r>
            <a:r>
              <a:rPr lang="en" sz="19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, highlighting that the effect of education on growth may vary depending on country-specific factors.</a:t>
            </a:r>
            <a:endParaRPr sz="19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767125" y="1122950"/>
            <a:ext cx="4927200" cy="2918100"/>
          </a:xfrm>
          <a:prstGeom prst="rect">
            <a:avLst/>
          </a:prstGeom>
          <a:effectLst>
            <a:outerShdw blurRad="400050" rotWithShape="0" algn="bl" dir="5400000" dist="1619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420">
                <a:latin typeface="Lexend"/>
                <a:ea typeface="Lexend"/>
                <a:cs typeface="Lexend"/>
                <a:sym typeface="Lexend"/>
              </a:rPr>
              <a:t>THANK YOU </a:t>
            </a:r>
            <a:endParaRPr b="1" sz="542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420">
                <a:latin typeface="Lexend"/>
                <a:ea typeface="Lexend"/>
                <a:cs typeface="Lexend"/>
                <a:sym typeface="Lexend"/>
              </a:rPr>
              <a:t>FOR YOUR </a:t>
            </a:r>
            <a:endParaRPr b="1" sz="542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420">
                <a:latin typeface="Lexend"/>
                <a:ea typeface="Lexend"/>
                <a:cs typeface="Lexend"/>
                <a:sym typeface="Lexend"/>
              </a:rPr>
              <a:t>ATTENTION</a:t>
            </a:r>
            <a:endParaRPr b="1" sz="542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099075" y="889850"/>
            <a:ext cx="3277800" cy="3277800"/>
          </a:xfrm>
          <a:prstGeom prst="rect">
            <a:avLst/>
          </a:prstGeom>
          <a:noFill/>
          <a:ln>
            <a:noFill/>
          </a:ln>
          <a:effectLst>
            <a:outerShdw blurRad="814388" rotWithShape="0" algn="bl" dir="5400000" dist="57150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34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References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Nasdaq. (2024). </a:t>
            </a:r>
            <a:r>
              <a:rPr i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World Bank education data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Nasdaq Data Link.</a:t>
            </a:r>
            <a:r>
              <a:rPr lang="en" sz="17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7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https://data.nasdaq.com/databases/WB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Taşel, F., &amp; Bayarçelik, E. B. (2013). The effect of schooling enrollment rates on economic sustainability. Procedia - Social and Behavioral Sciences, 99, 104–111. </a:t>
            </a:r>
            <a:r>
              <a:rPr lang="en" sz="17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https://www.sciencedirect.com/science/article/pii/S1877042813039219/pdf?md5=2f1d19f39e2992d569dba5bf91526578&amp;pid=1-s2.0-S1877042813039219-main.pdf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25600"/>
            <a:ext cx="8520600" cy="3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Hypothesis-1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Countries with higher </a:t>
            </a:r>
            <a:r>
              <a:rPr lang="en" sz="20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lang="en" sz="2000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school enrollment rates experience faster GDP growth than those with lower enrollment rates.</a:t>
            </a:r>
            <a:endParaRPr sz="2000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Research Question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What is the relationship between </a:t>
            </a:r>
            <a:r>
              <a:rPr lang="en" sz="20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lang="en" sz="20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school enrollment rates and GDP growth in developing countries?</a:t>
            </a:r>
            <a:endParaRPr sz="2700">
              <a:solidFill>
                <a:srgbClr val="EFEFEF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189950" y="236025"/>
            <a:ext cx="676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</a:t>
            </a:r>
            <a:r>
              <a:rPr b="1"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ypothesis-1</a:t>
            </a:r>
            <a:r>
              <a:rPr b="1"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&amp; Research question</a:t>
            </a:r>
            <a:endParaRPr b="1"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r>
              <a:rPr b="1" lang="en"/>
              <a:t>etrieving Data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75" y="1380425"/>
            <a:ext cx="7285849" cy="29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842375" y="883750"/>
            <a:ext cx="33240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API</a:t>
            </a:r>
            <a:r>
              <a:rPr lang="en" sz="15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: Nasdaq - World Bank Dataset</a:t>
            </a:r>
            <a:endParaRPr sz="15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25" y="854988"/>
            <a:ext cx="451750" cy="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987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Relationship between </a:t>
            </a:r>
            <a:r>
              <a:rPr b="1" lang="en" sz="18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 School Enrollment and GDP Growth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25" y="845625"/>
            <a:ext cx="4884474" cy="37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772150" y="1190875"/>
            <a:ext cx="2638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16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scatter plot</a:t>
            </a:r>
            <a:r>
              <a:rPr lang="en" sz="1600">
                <a:solidFill>
                  <a:srgbClr val="EA999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shows some relationship between primary school enrollment and GDP per capita growth, though it seems somewhat dispersed, meaning the relationship might not be very strong.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769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Relationship between </a:t>
            </a:r>
            <a:r>
              <a:rPr b="1" lang="en" sz="18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 School Enrollment and GDP Growth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5533600" y="826954"/>
            <a:ext cx="3102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16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box plot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suggests that primary school enrollment rates alone do not strongly differentiate GDP growth across countries.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Both high and low enrollment countries can achieve similar levels of GDP growth, with the low enrollment group showing more variability.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25" y="826941"/>
            <a:ext cx="4657675" cy="37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Testing Our Hypothesis Using t-test</a:t>
            </a:r>
            <a:endParaRPr b="1" sz="232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75" y="653675"/>
            <a:ext cx="8173225" cy="42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395875" y="4098475"/>
            <a:ext cx="7447200" cy="7389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97400" y="37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latin typeface="Lexend"/>
                <a:ea typeface="Lexend"/>
                <a:cs typeface="Lexend"/>
                <a:sym typeface="Lexend"/>
              </a:rPr>
              <a:t>Conclusion:</a:t>
            </a:r>
            <a:r>
              <a:rPr lang="en" sz="2320">
                <a:latin typeface="Lexend"/>
                <a:ea typeface="Lexend"/>
                <a:cs typeface="Lexend"/>
                <a:sym typeface="Lexend"/>
              </a:rPr>
              <a:t> Hypothesis-1</a:t>
            </a:r>
            <a:endParaRPr sz="232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53900" y="2334225"/>
            <a:ext cx="8007600" cy="18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The difference in GDP growth between </a:t>
            </a:r>
            <a:r>
              <a:rPr lang="en" sz="1700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school enrollment countries is </a:t>
            </a:r>
            <a:r>
              <a:rPr b="1" lang="en" sz="1700">
                <a:solidFill>
                  <a:schemeClr val="dk1"/>
                </a:solidFill>
                <a:highlight>
                  <a:srgbClr val="E06666"/>
                </a:highlight>
                <a:latin typeface="Lexend"/>
                <a:ea typeface="Lexend"/>
                <a:cs typeface="Lexend"/>
                <a:sym typeface="Lexend"/>
              </a:rPr>
              <a:t>not significant</a:t>
            </a: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School enrollment alone may not be a strong predictor of GDP growth. </a:t>
            </a:r>
            <a:endParaRPr sz="17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Other economic, social, or political factors could be playing a larger role.</a:t>
            </a:r>
            <a:endParaRPr sz="17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Worth exploring </a:t>
            </a:r>
            <a:r>
              <a:rPr i="1" lang="en" sz="17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other</a:t>
            </a:r>
            <a:r>
              <a:rPr lang="en" sz="1700">
                <a:solidFill>
                  <a:srgbClr val="EFEFEF"/>
                </a:solidFill>
                <a:latin typeface="Lexend"/>
                <a:ea typeface="Lexend"/>
                <a:cs typeface="Lexend"/>
                <a:sym typeface="Lexend"/>
              </a:rPr>
              <a:t> variables.</a:t>
            </a:r>
            <a:endParaRPr sz="1700">
              <a:solidFill>
                <a:srgbClr val="EFEFE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65425" y="947275"/>
            <a:ext cx="5992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Hypothesis-1</a:t>
            </a: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Countries with higher </a:t>
            </a:r>
            <a:r>
              <a:rPr i="1" lang="en">
                <a:solidFill>
                  <a:srgbClr val="E06666"/>
                </a:solidFill>
                <a:latin typeface="Lexend"/>
                <a:ea typeface="Lexend"/>
                <a:cs typeface="Lexend"/>
                <a:sym typeface="Lexend"/>
              </a:rPr>
              <a:t>primary</a:t>
            </a:r>
            <a:r>
              <a:rPr i="1" lang="en">
                <a:solidFill>
                  <a:schemeClr val="accent2"/>
                </a:solidFill>
                <a:latin typeface="Lexend"/>
                <a:ea typeface="Lexend"/>
                <a:cs typeface="Lexend"/>
                <a:sym typeface="Lexend"/>
              </a:rPr>
              <a:t> school enrollment rates experience faster GDP growth than those with lower enrollment rates.</a:t>
            </a:r>
            <a:endParaRPr i="1">
              <a:solidFill>
                <a:schemeClr val="accen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506850" y="1008000"/>
            <a:ext cx="8130300" cy="25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Hypothesis-2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Countries with higher </a:t>
            </a:r>
            <a:r>
              <a:rPr lang="en" sz="16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secondary</a:t>
            </a:r>
            <a:r>
              <a:rPr lang="en" sz="16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school enrollment rates experience faster GDP growth than those with lower enrollment rates.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Research Question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the relationship between </a:t>
            </a:r>
            <a:r>
              <a:rPr lang="en" sz="16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secondary</a:t>
            </a:r>
            <a:r>
              <a:rPr lang="en" sz="16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school enrollment rates and GDP growth in developing countries?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853200" y="220450"/>
            <a:ext cx="7437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Hypothesis-2 &amp; Research question</a:t>
            </a:r>
            <a:endParaRPr b="1"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1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9499"/>
              <a:buNone/>
            </a:pPr>
            <a:r>
              <a:rPr b="1" lang="en" sz="2000"/>
              <a:t>Relationship between Secondary School Enrollment and GDP Growth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2672"/>
              <a:buNone/>
            </a:pPr>
            <a:r>
              <a:t/>
            </a:r>
            <a:endParaRPr sz="232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13" y="707350"/>
            <a:ext cx="3602575" cy="2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535025" y="3699875"/>
            <a:ext cx="285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Indicates a </a:t>
            </a:r>
            <a:r>
              <a:rPr lang="en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weak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or unclear relationship between the two variables.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688" y="707350"/>
            <a:ext cx="4310291" cy="28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298700" y="3636650"/>
            <a:ext cx="443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global trend in </a:t>
            </a:r>
            <a:r>
              <a:rPr lang="en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secondary 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school enrollment shows a consistent improvement, reflecting efforts in many countries to expand access to secondary education.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389800" y="2956300"/>
            <a:ext cx="111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scatterplot</a:t>
            </a:r>
            <a:endParaRPr i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7828450" y="2956300"/>
            <a:ext cx="111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line</a:t>
            </a:r>
            <a:r>
              <a:rPr i="1"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plot</a:t>
            </a:r>
            <a:endParaRPr i="1"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